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4"/>
  </p:sldMasterIdLst>
  <p:notesMasterIdLst>
    <p:notesMasterId r:id="rId13"/>
  </p:notesMasterIdLst>
  <p:sldIdLst>
    <p:sldId id="259" r:id="rId5"/>
    <p:sldId id="293" r:id="rId6"/>
    <p:sldId id="292" r:id="rId7"/>
    <p:sldId id="282" r:id="rId8"/>
    <p:sldId id="279" r:id="rId9"/>
    <p:sldId id="294" r:id="rId10"/>
    <p:sldId id="283" r:id="rId11"/>
    <p:sldId id="290" r:id="rId1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 Gonzales" initials="KG" lastIdx="1" clrIdx="0">
    <p:extLst>
      <p:ext uri="{19B8F6BF-5375-455C-9EA6-DF929625EA0E}">
        <p15:presenceInfo xmlns:p15="http://schemas.microsoft.com/office/powerpoint/2012/main" userId="S::Kris@icwashington.org::0eb09c1c-7e00-4f50-ab4c-dd8859a888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7"/>
    <p:restoredTop sz="63595"/>
  </p:normalViewPr>
  <p:slideViewPr>
    <p:cSldViewPr snapToObjects="1">
      <p:cViewPr varScale="1">
        <p:scale>
          <a:sx n="72" d="100"/>
          <a:sy n="72" d="100"/>
        </p:scale>
        <p:origin x="289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Collins" userId="a8acb798-374c-4d82-b550-434a0b72ffb2" providerId="ADAL" clId="{FD79782F-A195-4A18-9A78-301635699A5B}"/>
    <pc:docChg chg="custSel modSld">
      <pc:chgData name="Rachel Collins" userId="a8acb798-374c-4d82-b550-434a0b72ffb2" providerId="ADAL" clId="{FD79782F-A195-4A18-9A78-301635699A5B}" dt="2021-02-05T17:26:18.292" v="71" actId="20577"/>
      <pc:docMkLst>
        <pc:docMk/>
      </pc:docMkLst>
      <pc:sldChg chg="modNotesTx">
        <pc:chgData name="Rachel Collins" userId="a8acb798-374c-4d82-b550-434a0b72ffb2" providerId="ADAL" clId="{FD79782F-A195-4A18-9A78-301635699A5B}" dt="2021-02-05T17:25:12.731" v="47" actId="20577"/>
        <pc:sldMkLst>
          <pc:docMk/>
          <pc:sldMk cId="1985456115" sldId="259"/>
        </pc:sldMkLst>
      </pc:sldChg>
      <pc:sldChg chg="modNotesTx">
        <pc:chgData name="Rachel Collins" userId="a8acb798-374c-4d82-b550-434a0b72ffb2" providerId="ADAL" clId="{FD79782F-A195-4A18-9A78-301635699A5B}" dt="2021-02-05T17:26:08.574" v="69" actId="20577"/>
        <pc:sldMkLst>
          <pc:docMk/>
          <pc:sldMk cId="2114834805" sldId="283"/>
        </pc:sldMkLst>
      </pc:sldChg>
      <pc:sldChg chg="modNotesTx">
        <pc:chgData name="Rachel Collins" userId="a8acb798-374c-4d82-b550-434a0b72ffb2" providerId="ADAL" clId="{FD79782F-A195-4A18-9A78-301635699A5B}" dt="2021-02-05T17:26:18.292" v="71" actId="20577"/>
        <pc:sldMkLst>
          <pc:docMk/>
          <pc:sldMk cId="4107508695" sldId="290"/>
        </pc:sldMkLst>
      </pc:sldChg>
      <pc:sldChg chg="modNotesTx">
        <pc:chgData name="Rachel Collins" userId="a8acb798-374c-4d82-b550-434a0b72ffb2" providerId="ADAL" clId="{FD79782F-A195-4A18-9A78-301635699A5B}" dt="2021-02-05T17:26:00.928" v="67" actId="20577"/>
        <pc:sldMkLst>
          <pc:docMk/>
          <pc:sldMk cId="4101141444"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48AF6-5694-9449-8820-71DB6A0F807E}" type="datetimeFigureOut">
              <a:rPr lang="en-US" smtClean="0"/>
              <a:t>2/5/2021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88E88-FD41-E941-94F8-461F8A36DEB4}" type="slidenum">
              <a:rPr lang="en-US" smtClean="0"/>
              <a:t>‹#›</a:t>
            </a:fld>
            <a:endParaRPr lang="en-US" dirty="0"/>
          </a:p>
        </p:txBody>
      </p:sp>
    </p:spTree>
    <p:extLst>
      <p:ext uri="{BB962C8B-B14F-4D97-AF65-F5344CB8AC3E}">
        <p14:creationId xmlns:p14="http://schemas.microsoft.com/office/powerpoint/2010/main" val="356686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 Time: 3 minutes</a:t>
            </a:r>
          </a:p>
          <a:p>
            <a:r>
              <a:rPr lang="en-US" u="sng" dirty="0"/>
              <a:t>Talking Points: </a:t>
            </a:r>
            <a:r>
              <a:rPr lang="en-US" dirty="0"/>
              <a:t>Welcome the group, Introduce yourself and your connection to WA-SEN; have attendees introduce themselves. </a:t>
            </a:r>
          </a:p>
        </p:txBody>
      </p:sp>
      <p:sp>
        <p:nvSpPr>
          <p:cNvPr id="4" name="Slide Number Placeholder 3"/>
          <p:cNvSpPr>
            <a:spLocks noGrp="1"/>
          </p:cNvSpPr>
          <p:nvPr>
            <p:ph type="sldNum" sz="quarter" idx="5"/>
          </p:nvPr>
        </p:nvSpPr>
        <p:spPr/>
        <p:txBody>
          <a:bodyPr/>
          <a:lstStyle/>
          <a:p>
            <a:fld id="{00F88E88-FD41-E941-94F8-461F8A36DEB4}" type="slidenum">
              <a:rPr lang="en-US" smtClean="0"/>
              <a:t>1</a:t>
            </a:fld>
            <a:endParaRPr lang="en-US" dirty="0"/>
          </a:p>
        </p:txBody>
      </p:sp>
    </p:spTree>
    <p:extLst>
      <p:ext uri="{BB962C8B-B14F-4D97-AF65-F5344CB8AC3E}">
        <p14:creationId xmlns:p14="http://schemas.microsoft.com/office/powerpoint/2010/main" val="268603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#2 Time: 5 minutes</a:t>
            </a:r>
            <a:endParaRPr lang="en-US" u="sng" dirty="0"/>
          </a:p>
          <a:p>
            <a:r>
              <a:rPr lang="en-US" u="sng" dirty="0"/>
              <a:t>Talking Points</a:t>
            </a:r>
            <a:r>
              <a:rPr lang="en-US" dirty="0"/>
              <a:t>: We will share with you another clip, from the WA State Speaker of the House, Representative Laurie Jinkins and her presentation at the 2020 Student Summit back in October.</a:t>
            </a:r>
          </a:p>
        </p:txBody>
      </p:sp>
      <p:sp>
        <p:nvSpPr>
          <p:cNvPr id="4" name="Slide Number Placeholder 3"/>
          <p:cNvSpPr>
            <a:spLocks noGrp="1"/>
          </p:cNvSpPr>
          <p:nvPr>
            <p:ph type="sldNum" sz="quarter" idx="5"/>
          </p:nvPr>
        </p:nvSpPr>
        <p:spPr/>
        <p:txBody>
          <a:bodyPr/>
          <a:lstStyle/>
          <a:p>
            <a:fld id="{00F88E88-FD41-E941-94F8-461F8A36DEB4}" type="slidenum">
              <a:rPr lang="en-US" smtClean="0"/>
              <a:t>2</a:t>
            </a:fld>
            <a:endParaRPr lang="en-US" dirty="0"/>
          </a:p>
        </p:txBody>
      </p:sp>
    </p:spTree>
    <p:extLst>
      <p:ext uri="{BB962C8B-B14F-4D97-AF65-F5344CB8AC3E}">
        <p14:creationId xmlns:p14="http://schemas.microsoft.com/office/powerpoint/2010/main" val="393109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#3, Time: 2 minutes</a:t>
            </a:r>
          </a:p>
          <a:p>
            <a:r>
              <a:rPr lang="en-US" u="sng" dirty="0"/>
              <a:t>Talking Points</a:t>
            </a:r>
            <a:r>
              <a:rPr lang="en-US" dirty="0"/>
              <a:t>: The key points from her talk are included in the bullet points on the slide. Feel free to share any experiences you've had with leg. to add color to these points.</a:t>
            </a:r>
          </a:p>
        </p:txBody>
      </p:sp>
      <p:sp>
        <p:nvSpPr>
          <p:cNvPr id="4" name="Slide Number Placeholder 3"/>
          <p:cNvSpPr>
            <a:spLocks noGrp="1"/>
          </p:cNvSpPr>
          <p:nvPr>
            <p:ph type="sldNum" sz="quarter" idx="5"/>
          </p:nvPr>
        </p:nvSpPr>
        <p:spPr/>
        <p:txBody>
          <a:bodyPr/>
          <a:lstStyle/>
          <a:p>
            <a:fld id="{00F88E88-FD41-E941-94F8-461F8A36DEB4}" type="slidenum">
              <a:rPr lang="en-US" smtClean="0"/>
              <a:t>3</a:t>
            </a:fld>
            <a:endParaRPr lang="en-US" dirty="0"/>
          </a:p>
        </p:txBody>
      </p:sp>
    </p:spTree>
    <p:extLst>
      <p:ext uri="{BB962C8B-B14F-4D97-AF65-F5344CB8AC3E}">
        <p14:creationId xmlns:p14="http://schemas.microsoft.com/office/powerpoint/2010/main" val="76744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#4, Time: 13 minutes</a:t>
            </a:r>
          </a:p>
          <a:p>
            <a:r>
              <a:rPr lang="en-US" i="0" u="sng" dirty="0"/>
              <a:t>Talking Points:</a:t>
            </a:r>
            <a:r>
              <a:rPr lang="en-US" i="0" u="none" dirty="0"/>
              <a:t> We will now take some time to work on your story using the “Sharing Your Story Worksheet”. </a:t>
            </a:r>
            <a:r>
              <a:rPr lang="en-US" i="1" u="none" dirty="0"/>
              <a:t>Post this</a:t>
            </a:r>
            <a:r>
              <a:rPr lang="en-US" i="1" u="none" dirty="0">
                <a:highlight>
                  <a:srgbClr val="FFFF00"/>
                </a:highlight>
              </a:rPr>
              <a:t> </a:t>
            </a:r>
            <a:r>
              <a:rPr lang="en-US" dirty="0"/>
              <a:t>https://wa-sen.org/resources/</a:t>
            </a:r>
            <a:r>
              <a:rPr lang="en-US" i="1" u="none" dirty="0">
                <a:highlight>
                  <a:srgbClr val="FFFF00"/>
                </a:highlight>
              </a:rPr>
              <a:t> </a:t>
            </a:r>
            <a:r>
              <a:rPr lang="en-US" i="1" u="none" dirty="0"/>
              <a:t>in Chat or attach the worksheet to the Chat for students to download and use. This is a fillable PDF.</a:t>
            </a:r>
          </a:p>
          <a:p>
            <a:endParaRPr lang="en-US" i="0" u="none" dirty="0"/>
          </a:p>
          <a:p>
            <a:r>
              <a:rPr lang="en-US" i="0" u="none" dirty="0"/>
              <a:t>Emphasize 10 minutes is not nearly enough time to fully craft your story but it is a start. On each page there are boxes with prompts that will get them thinking, each box after the first one builds off the previous question. Once the worksheet is completed, students will have a good start to your story to ready and share with legislators. I’ll be here to answer any questions or if you want to share some ideas together…</a:t>
            </a:r>
          </a:p>
          <a:p>
            <a:endParaRPr lang="en-US" i="0" u="none" dirty="0"/>
          </a:p>
          <a:p>
            <a:r>
              <a:rPr lang="en-US" i="0" u="none" dirty="0"/>
              <a:t>Remind students that on page 4 of the worksheet #1 starts on the bottom left of the page and arcs clockwise up, across, and down</a:t>
            </a:r>
          </a:p>
        </p:txBody>
      </p:sp>
      <p:sp>
        <p:nvSpPr>
          <p:cNvPr id="4" name="Slide Number Placeholder 3"/>
          <p:cNvSpPr>
            <a:spLocks noGrp="1"/>
          </p:cNvSpPr>
          <p:nvPr>
            <p:ph type="sldNum" sz="quarter" idx="5"/>
          </p:nvPr>
        </p:nvSpPr>
        <p:spPr/>
        <p:txBody>
          <a:bodyPr/>
          <a:lstStyle/>
          <a:p>
            <a:fld id="{00F88E88-FD41-E941-94F8-461F8A36DEB4}" type="slidenum">
              <a:rPr lang="en-US" smtClean="0"/>
              <a:t>4</a:t>
            </a:fld>
            <a:endParaRPr lang="en-US" dirty="0"/>
          </a:p>
        </p:txBody>
      </p:sp>
    </p:spTree>
    <p:extLst>
      <p:ext uri="{BB962C8B-B14F-4D97-AF65-F5344CB8AC3E}">
        <p14:creationId xmlns:p14="http://schemas.microsoft.com/office/powerpoint/2010/main" val="3352421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951865a7b_0_1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951865a7b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1"/>
            <a:r>
              <a:rPr lang="en-US" sz="1100" b="0" i="0" u="none" strike="noStrike" cap="none" dirty="0">
                <a:solidFill>
                  <a:srgbClr val="000000"/>
                </a:solidFill>
                <a:effectLst/>
                <a:latin typeface="Arial"/>
                <a:ea typeface="Arial"/>
                <a:cs typeface="Arial"/>
                <a:sym typeface="Arial"/>
              </a:rPr>
              <a:t>Slide #5, Time 2 minutes.</a:t>
            </a:r>
          </a:p>
          <a:p>
            <a:pPr lvl="1"/>
            <a:r>
              <a:rPr lang="en-US" sz="1100" b="0" i="0" u="sng" strike="noStrike" cap="none" dirty="0">
                <a:solidFill>
                  <a:srgbClr val="000000"/>
                </a:solidFill>
                <a:effectLst/>
                <a:latin typeface="Arial"/>
                <a:ea typeface="Arial"/>
                <a:cs typeface="Arial"/>
                <a:sym typeface="Arial"/>
              </a:rPr>
              <a:t>Talking Points:</a:t>
            </a:r>
            <a:r>
              <a:rPr lang="en-US" sz="1100" b="0" i="0" u="none" strike="noStrike" cap="none" dirty="0">
                <a:solidFill>
                  <a:srgbClr val="000000"/>
                </a:solidFill>
                <a:effectLst/>
                <a:latin typeface="Arial"/>
                <a:ea typeface="Arial"/>
                <a:cs typeface="Arial"/>
                <a:sym typeface="Arial"/>
              </a:rPr>
              <a:t> Now that we all have something written down, let’s take some time to practice role playing for your Olympia Days. </a:t>
            </a:r>
          </a:p>
          <a:p>
            <a:pPr lvl="1"/>
            <a:endParaRPr lang="en-US" sz="11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Before your regions scheduled Olympia Day you will meet as a group. </a:t>
            </a:r>
          </a:p>
          <a:p>
            <a:pPr lvl="1"/>
            <a:endParaRPr lang="en-US" sz="11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Each person will have a role (go over bulleted items) and as you go through different meetings you can choose to stay in the same role or rotate. Please clearly communicate who will take what role </a:t>
            </a:r>
            <a:r>
              <a:rPr lang="en-US" sz="1100" b="1" i="0" u="none" strike="noStrike" cap="none" dirty="0">
                <a:solidFill>
                  <a:srgbClr val="000000"/>
                </a:solidFill>
                <a:effectLst/>
                <a:latin typeface="Arial"/>
                <a:ea typeface="Arial"/>
                <a:cs typeface="Arial"/>
                <a:sym typeface="Arial"/>
              </a:rPr>
              <a:t>BEFORE </a:t>
            </a:r>
            <a:r>
              <a:rPr lang="en-US" sz="1100" b="0" i="0" u="none" strike="noStrike" cap="none" dirty="0">
                <a:solidFill>
                  <a:srgbClr val="000000"/>
                </a:solidFill>
                <a:effectLst/>
                <a:latin typeface="Arial"/>
                <a:ea typeface="Arial"/>
                <a:cs typeface="Arial"/>
                <a:sym typeface="Arial"/>
              </a:rPr>
              <a:t>any meeting. Your regional coordinator or the statewide coordinator for WA-SEN will join you or check in throughout the days scheduled meetings. In some meetings there may be more than one note-taker or your group may chose</a:t>
            </a:r>
          </a:p>
          <a:p>
            <a:pPr lvl="1"/>
            <a:endParaRPr lang="en-US" sz="11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We will now go through a run through twice with people playing different roles (you can assign roles or ask for volunteers). Let them know you will play the role of legislator and they will use their stories and talking points provided for the other roles to educate you about the importance of protecting the Washington College Grant. </a:t>
            </a:r>
          </a:p>
          <a:p>
            <a:pPr lvl="1"/>
            <a:endParaRPr lang="en-US" sz="1100" b="0" i="0" u="none" strike="noStrike" cap="none" dirty="0">
              <a:solidFill>
                <a:srgbClr val="000000"/>
              </a:solidFill>
              <a:effectLst/>
              <a:latin typeface="Arial"/>
              <a:ea typeface="Arial"/>
              <a:cs typeface="Arial"/>
              <a:sym typeface="Arial"/>
            </a:endParaRPr>
          </a:p>
          <a:p>
            <a:pPr lvl="1"/>
            <a:endParaRPr lang="en-US" sz="1100" b="0" i="0" u="none" strike="noStrike" cap="none" dirty="0">
              <a:solidFill>
                <a:srgbClr val="000000"/>
              </a:solidFill>
              <a:effectLst/>
              <a:latin typeface="Arial"/>
              <a:ea typeface="Arial"/>
              <a:cs typeface="Arial"/>
              <a:sym typeface="Arial"/>
            </a:endParaRPr>
          </a:p>
          <a:p>
            <a:pPr lvl="1"/>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59031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b="0" i="0" u="none" strike="noStrike" cap="none" dirty="0">
                <a:solidFill>
                  <a:srgbClr val="000000"/>
                </a:solidFill>
                <a:effectLst/>
                <a:latin typeface="Arial"/>
                <a:ea typeface="Arial"/>
                <a:cs typeface="Arial"/>
                <a:sym typeface="Arial"/>
              </a:rPr>
              <a:t>Slide #6, Time 25 minutes for introduction and role play</a:t>
            </a:r>
          </a:p>
          <a:p>
            <a:pPr lvl="1"/>
            <a:r>
              <a:rPr lang="en-US" sz="1200" b="0" i="0" u="sng" strike="noStrike" cap="none" dirty="0">
                <a:solidFill>
                  <a:srgbClr val="000000"/>
                </a:solidFill>
                <a:effectLst/>
                <a:latin typeface="Arial"/>
                <a:ea typeface="Arial"/>
                <a:cs typeface="Arial"/>
                <a:sym typeface="Arial"/>
              </a:rPr>
              <a:t>Talking Points:</a:t>
            </a:r>
            <a:r>
              <a:rPr lang="en-US" sz="1200" b="0" i="0" u="none" strike="noStrike" cap="none" dirty="0">
                <a:solidFill>
                  <a:srgbClr val="000000"/>
                </a:solidFill>
                <a:effectLst/>
                <a:latin typeface="Arial"/>
                <a:ea typeface="Arial"/>
                <a:cs typeface="Arial"/>
                <a:sym typeface="Arial"/>
              </a:rPr>
              <a:t> After first run through of the role play ask students: </a:t>
            </a:r>
          </a:p>
          <a:p>
            <a:pPr lvl="1"/>
            <a:endParaRPr lang="en-US" sz="1200" b="0" i="0" u="none" strike="noStrike" cap="none" dirty="0">
              <a:solidFill>
                <a:srgbClr val="000000"/>
              </a:solidFill>
              <a:effectLst/>
              <a:latin typeface="Arial"/>
              <a:ea typeface="Arial"/>
              <a:cs typeface="Arial"/>
              <a:sym typeface="Arial"/>
            </a:endParaRPr>
          </a:p>
          <a:p>
            <a:pPr lvl="1"/>
            <a:r>
              <a:rPr lang="en-US" sz="1200" b="0" i="0" u="none" strike="noStrike" cap="none" dirty="0">
                <a:solidFill>
                  <a:srgbClr val="000000"/>
                </a:solidFill>
                <a:effectLst/>
                <a:latin typeface="Arial"/>
                <a:ea typeface="Arial"/>
                <a:cs typeface="Arial"/>
                <a:sym typeface="Arial"/>
              </a:rPr>
              <a:t>How do you feel the role play went? </a:t>
            </a:r>
          </a:p>
          <a:p>
            <a:pPr lvl="1"/>
            <a:endParaRPr lang="en-US" sz="1200" b="0" i="0" u="none" strike="noStrike" cap="none" dirty="0">
              <a:solidFill>
                <a:srgbClr val="000000"/>
              </a:solidFill>
              <a:effectLst/>
              <a:latin typeface="Arial"/>
              <a:ea typeface="Arial"/>
              <a:cs typeface="Arial"/>
              <a:sym typeface="Arial"/>
            </a:endParaRPr>
          </a:p>
          <a:p>
            <a:pPr lvl="1"/>
            <a:r>
              <a:rPr lang="en-US" sz="1200" b="0" i="0" u="none" strike="noStrike" cap="none" dirty="0">
                <a:solidFill>
                  <a:srgbClr val="000000"/>
                </a:solidFill>
                <a:effectLst/>
                <a:latin typeface="Arial"/>
                <a:ea typeface="Arial"/>
                <a:cs typeface="Arial"/>
                <a:sym typeface="Arial"/>
              </a:rPr>
              <a:t>What were strengths and what were some areas of growth? </a:t>
            </a:r>
          </a:p>
          <a:p>
            <a:pPr lvl="1"/>
            <a:endParaRPr lang="en-US" sz="1200" b="0" i="0" u="none" strike="noStrike" cap="none" dirty="0">
              <a:solidFill>
                <a:srgbClr val="000000"/>
              </a:solidFill>
              <a:effectLst/>
              <a:latin typeface="Arial"/>
              <a:ea typeface="Arial"/>
              <a:cs typeface="Arial"/>
              <a:sym typeface="Arial"/>
            </a:endParaRPr>
          </a:p>
          <a:p>
            <a:pPr lvl="1"/>
            <a:r>
              <a:rPr lang="en-US" sz="1200" b="0" i="0" u="none" strike="noStrike" cap="none" dirty="0">
                <a:solidFill>
                  <a:srgbClr val="000000"/>
                </a:solidFill>
                <a:effectLst/>
                <a:latin typeface="Arial"/>
                <a:ea typeface="Arial"/>
                <a:cs typeface="Arial"/>
                <a:sym typeface="Arial"/>
              </a:rPr>
              <a:t>If there is time, repeat the process again and then ask: w</a:t>
            </a:r>
            <a:r>
              <a:rPr lang="en-US" dirty="0"/>
              <a:t>hat role feels better to you? Is there anything you would like to do differently when you meet with your legislations? </a:t>
            </a:r>
          </a:p>
          <a:p>
            <a:pPr lvl="1"/>
            <a:endParaRPr lang="en-US" dirty="0"/>
          </a:p>
          <a:p>
            <a:pPr lvl="1"/>
            <a:r>
              <a:rPr lang="en-US" dirty="0"/>
              <a:t>Remind student this practice for the Olympia days and remind them of the date. If they are unsure about what region they are in, direct them to the website link. https://wa-sen.org/resources/ </a:t>
            </a:r>
          </a:p>
        </p:txBody>
      </p:sp>
      <p:sp>
        <p:nvSpPr>
          <p:cNvPr id="4" name="Slide Number Placeholder 3"/>
          <p:cNvSpPr>
            <a:spLocks noGrp="1"/>
          </p:cNvSpPr>
          <p:nvPr>
            <p:ph type="sldNum" sz="quarter" idx="5"/>
          </p:nvPr>
        </p:nvSpPr>
        <p:spPr/>
        <p:txBody>
          <a:bodyPr/>
          <a:lstStyle/>
          <a:p>
            <a:fld id="{00F88E88-FD41-E941-94F8-461F8A36DEB4}" type="slidenum">
              <a:rPr lang="en-US" smtClean="0"/>
              <a:t>6</a:t>
            </a:fld>
            <a:endParaRPr lang="en-US" dirty="0"/>
          </a:p>
        </p:txBody>
      </p:sp>
    </p:spTree>
    <p:extLst>
      <p:ext uri="{BB962C8B-B14F-4D97-AF65-F5344CB8AC3E}">
        <p14:creationId xmlns:p14="http://schemas.microsoft.com/office/powerpoint/2010/main" val="3308773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#6, Time: 10 minutes</a:t>
            </a:r>
          </a:p>
          <a:p>
            <a:pPr lvl="1"/>
            <a:r>
              <a:rPr lang="en-US" u="sng" dirty="0"/>
              <a:t>Talking Points</a:t>
            </a:r>
            <a:r>
              <a:rPr lang="en-US" dirty="0"/>
              <a:t>: Now that we’ve got some practice in, let’s share our stories with our legislators. </a:t>
            </a:r>
          </a:p>
          <a:p>
            <a:pPr lvl="1"/>
            <a:endParaRPr lang="en-US" dirty="0"/>
          </a:p>
          <a:p>
            <a:pPr lvl="1"/>
            <a:r>
              <a:rPr lang="en-US" dirty="0"/>
              <a:t>The College Promise Coalition has created this page to make it easy for constituents to email their legislators. Once you have the page pulled up and you put in your address it pulls up you legislators. You have one senator and two representatives. </a:t>
            </a:r>
          </a:p>
          <a:p>
            <a:pPr lvl="1"/>
            <a:endParaRPr lang="en-US" dirty="0"/>
          </a:p>
          <a:p>
            <a:pPr lvl="1"/>
            <a:r>
              <a:rPr lang="en-US" dirty="0"/>
              <a:t>The message is ready to go is, or you can personalize it. Consider using what you worked on today to personalize the first sentence or two and the closing. We will spend the next 10 minutes sending these. I will be here to field any questions you have. After this, we’ll be called back to the larger group for the Photo and Video Blitz!</a:t>
            </a:r>
          </a:p>
          <a:p>
            <a:pPr lvl="1"/>
            <a:endParaRPr lang="en-US" dirty="0"/>
          </a:p>
          <a:p>
            <a:pPr lvl="1"/>
            <a:r>
              <a:rPr lang="en-US" dirty="0"/>
              <a:t>For this letter writing campaign, here’s a quick sentence you can cut and paste to the opening of the letter if easier (put this is the chat): </a:t>
            </a:r>
          </a:p>
          <a:p>
            <a:pPr lvl="1"/>
            <a:endParaRPr lang="en-US" dirty="0"/>
          </a:p>
          <a:p>
            <a:pPr lvl="1"/>
            <a:r>
              <a:rPr lang="en-US" b="1" dirty="0"/>
              <a:t>“I write you today as a constituent of the (insert #) district and as a student attending (college name). The student group I work with is organizing a virtual meeting with you during the session. I look forward to meeting and sharing my college story with you.  Until then, allow me to share this important message:</a:t>
            </a:r>
          </a:p>
          <a:p>
            <a:pPr lvl="1"/>
            <a:endParaRPr lang="en-US" b="1" dirty="0"/>
          </a:p>
          <a:p>
            <a:pPr lvl="1"/>
            <a:r>
              <a:rPr lang="en-US" b="1" dirty="0"/>
              <a:t>Washington's economy…</a:t>
            </a:r>
          </a:p>
        </p:txBody>
      </p:sp>
      <p:sp>
        <p:nvSpPr>
          <p:cNvPr id="4" name="Slide Number Placeholder 3"/>
          <p:cNvSpPr>
            <a:spLocks noGrp="1"/>
          </p:cNvSpPr>
          <p:nvPr>
            <p:ph type="sldNum" sz="quarter" idx="5"/>
          </p:nvPr>
        </p:nvSpPr>
        <p:spPr/>
        <p:txBody>
          <a:bodyPr/>
          <a:lstStyle/>
          <a:p>
            <a:fld id="{00F88E88-FD41-E941-94F8-461F8A36DEB4}" type="slidenum">
              <a:rPr lang="en-US" smtClean="0"/>
              <a:t>7</a:t>
            </a:fld>
            <a:endParaRPr lang="en-US" dirty="0"/>
          </a:p>
        </p:txBody>
      </p:sp>
    </p:spTree>
    <p:extLst>
      <p:ext uri="{BB962C8B-B14F-4D97-AF65-F5344CB8AC3E}">
        <p14:creationId xmlns:p14="http://schemas.microsoft.com/office/powerpoint/2010/main" val="437156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#8, Time: 1 minutes</a:t>
            </a:r>
          </a:p>
          <a:p>
            <a:r>
              <a:rPr lang="en-US" u="sng" dirty="0"/>
              <a:t>Talking Points: </a:t>
            </a:r>
            <a:r>
              <a:rPr lang="en-US" dirty="0"/>
              <a:t>Thank them, share contact information one more time verbally and written in the chat. Ask if they any additional questions answer as many as you can. </a:t>
            </a:r>
          </a:p>
        </p:txBody>
      </p:sp>
      <p:sp>
        <p:nvSpPr>
          <p:cNvPr id="4" name="Slide Number Placeholder 3"/>
          <p:cNvSpPr>
            <a:spLocks noGrp="1"/>
          </p:cNvSpPr>
          <p:nvPr>
            <p:ph type="sldNum" sz="quarter" idx="5"/>
          </p:nvPr>
        </p:nvSpPr>
        <p:spPr/>
        <p:txBody>
          <a:bodyPr/>
          <a:lstStyle/>
          <a:p>
            <a:fld id="{00F88E88-FD41-E941-94F8-461F8A36DEB4}" type="slidenum">
              <a:rPr lang="en-US" smtClean="0"/>
              <a:t>8</a:t>
            </a:fld>
            <a:endParaRPr lang="en-US" dirty="0"/>
          </a:p>
        </p:txBody>
      </p:sp>
    </p:spTree>
    <p:extLst>
      <p:ext uri="{BB962C8B-B14F-4D97-AF65-F5344CB8AC3E}">
        <p14:creationId xmlns:p14="http://schemas.microsoft.com/office/powerpoint/2010/main" val="3568116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4BB30D2-924F-8F47-A9B4-6F25F362B642}"/>
              </a:ext>
            </a:extLst>
          </p:cNvPr>
          <p:cNvSpPr/>
          <p:nvPr userDrawn="1"/>
        </p:nvSpPr>
        <p:spPr>
          <a:xfrm>
            <a:off x="0" y="1752600"/>
            <a:ext cx="9144000" cy="510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432054" y="2133600"/>
            <a:ext cx="8277606" cy="2313432"/>
          </a:xfrm>
          <a:prstGeom prst="rect">
            <a:avLst/>
          </a:prstGeom>
          <a:noFill/>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433197" y="5029200"/>
            <a:ext cx="8277606" cy="1066800"/>
          </a:xfrm>
          <a:prstGeom prst="rect">
            <a:avLst/>
          </a:prstGeom>
          <a:noFill/>
        </p:spPr>
        <p:txBody>
          <a:bodyPr>
            <a:normAutofit/>
          </a:bodyPr>
          <a:lstStyle>
            <a:lvl1pPr marL="0" indent="0" algn="l">
              <a:buNone/>
              <a:defRPr sz="2100" baseline="0">
                <a:solidFill>
                  <a:schemeClr val="bg2"/>
                </a:solidFill>
                <a:latin typeface="Arial Black"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3" name="Picture 12">
            <a:extLst>
              <a:ext uri="{FF2B5EF4-FFF2-40B4-BE49-F238E27FC236}">
                <a16:creationId xmlns:a16="http://schemas.microsoft.com/office/drawing/2014/main" id="{EC958D87-B793-4645-A3F0-E5D0AC982715}"/>
              </a:ext>
            </a:extLst>
          </p:cNvPr>
          <p:cNvPicPr>
            <a:picLocks noChangeAspect="1"/>
          </p:cNvPicPr>
          <p:nvPr userDrawn="1"/>
        </p:nvPicPr>
        <p:blipFill>
          <a:blip r:embed="rId2"/>
          <a:srcRect/>
          <a:stretch/>
        </p:blipFill>
        <p:spPr>
          <a:xfrm>
            <a:off x="1764131" y="533400"/>
            <a:ext cx="5657850" cy="838200"/>
          </a:xfrm>
          <a:prstGeom prst="rect">
            <a:avLst/>
          </a:prstGeom>
        </p:spPr>
      </p:pic>
      <p:sp>
        <p:nvSpPr>
          <p:cNvPr id="14" name="Rectangle 13">
            <a:extLst>
              <a:ext uri="{FF2B5EF4-FFF2-40B4-BE49-F238E27FC236}">
                <a16:creationId xmlns:a16="http://schemas.microsoft.com/office/drawing/2014/main" id="{5FDCD474-3939-CB48-93FB-2484B11944DD}"/>
              </a:ext>
            </a:extLst>
          </p:cNvPr>
          <p:cNvSpPr/>
          <p:nvPr userDrawn="1"/>
        </p:nvSpPr>
        <p:spPr>
          <a:xfrm>
            <a:off x="457200" y="4754881"/>
            <a:ext cx="39624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814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DFCA-C538-DF41-B9DC-52938E9EA971}"/>
              </a:ext>
            </a:extLst>
          </p:cNvPr>
          <p:cNvSpPr>
            <a:spLocks noGrp="1"/>
          </p:cNvSpPr>
          <p:nvPr>
            <p:ph type="title"/>
          </p:nvPr>
        </p:nvSpPr>
        <p:spPr>
          <a:xfrm>
            <a:off x="628650" y="457200"/>
            <a:ext cx="7886700" cy="1325563"/>
          </a:xfrm>
          <a:prstGeom prst="rect">
            <a:avLst/>
          </a:prstGeom>
        </p:spPr>
        <p:txBody>
          <a:bodyPr>
            <a:normAutofit/>
          </a:bodyPr>
          <a:lstStyle>
            <a:lvl1pPr algn="l">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0F6B6EE7-2199-1245-BBA3-F969C1B60E0F}"/>
              </a:ext>
            </a:extLst>
          </p:cNvPr>
          <p:cNvSpPr>
            <a:spLocks noGrp="1"/>
          </p:cNvSpPr>
          <p:nvPr>
            <p:ph idx="1"/>
          </p:nvPr>
        </p:nvSpPr>
        <p:spPr>
          <a:xfrm>
            <a:off x="628650" y="1897062"/>
            <a:ext cx="7886700" cy="3741738"/>
          </a:xfrm>
          <a:prstGeom prst="rect">
            <a:avLst/>
          </a:prstGeom>
        </p:spPr>
        <p:txBody>
          <a:bodyPr/>
          <a:lstStyle>
            <a:lvl1pPr marL="287338" indent="-277813">
              <a:lnSpc>
                <a:spcPct val="100000"/>
              </a:lnSpc>
              <a:spcBef>
                <a:spcPts val="600"/>
              </a:spcBef>
              <a:tabLst/>
              <a:defRPr/>
            </a:lvl1pPr>
            <a:lvl2pPr marL="576263" indent="-277813">
              <a:lnSpc>
                <a:spcPct val="100000"/>
              </a:lnSpc>
              <a:spcBef>
                <a:spcPts val="600"/>
              </a:spcBef>
              <a:tabLst/>
              <a:defRPr/>
            </a:lvl2pPr>
            <a:lvl3pPr marL="863600" indent="-277813">
              <a:lnSpc>
                <a:spcPct val="100000"/>
              </a:lnSpc>
              <a:spcBef>
                <a:spcPts val="600"/>
              </a:spcBef>
              <a:tabLst/>
              <a:defRPr/>
            </a:lvl3pPr>
            <a:lvl4pPr marL="1152525" indent="-277813">
              <a:lnSpc>
                <a:spcPct val="100000"/>
              </a:lnSpc>
              <a:spcBef>
                <a:spcPts val="600"/>
              </a:spcBef>
              <a:tabLst/>
              <a:defRPr/>
            </a:lvl4pPr>
            <a:lvl5pPr marL="1428750" indent="-276225">
              <a:lnSpc>
                <a:spcPct val="100000"/>
              </a:lnSpc>
              <a:spcBef>
                <a:spcPts val="600"/>
              </a:spcBef>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BA4D3B08-232D-094D-A858-2643F4229D8A}"/>
              </a:ext>
            </a:extLst>
          </p:cNvPr>
          <p:cNvSpPr/>
          <p:nvPr userDrawn="1"/>
        </p:nvSpPr>
        <p:spPr>
          <a:xfrm rot="16200000">
            <a:off x="-1501140" y="3863340"/>
            <a:ext cx="39624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1500D825-E514-C145-BF8E-EDC343597B2B}"/>
              </a:ext>
            </a:extLst>
          </p:cNvPr>
          <p:cNvPicPr>
            <a:picLocks noChangeAspect="1"/>
          </p:cNvPicPr>
          <p:nvPr userDrawn="1"/>
        </p:nvPicPr>
        <p:blipFill>
          <a:blip r:embed="rId2"/>
          <a:srcRect/>
          <a:stretch/>
        </p:blipFill>
        <p:spPr>
          <a:xfrm>
            <a:off x="7261191" y="6172200"/>
            <a:ext cx="1454217" cy="494603"/>
          </a:xfrm>
          <a:prstGeom prst="rect">
            <a:avLst/>
          </a:prstGeom>
        </p:spPr>
      </p:pic>
      <p:sp>
        <p:nvSpPr>
          <p:cNvPr id="13" name="Rectangle 12">
            <a:extLst>
              <a:ext uri="{FF2B5EF4-FFF2-40B4-BE49-F238E27FC236}">
                <a16:creationId xmlns:a16="http://schemas.microsoft.com/office/drawing/2014/main" id="{1C06AB9B-B8B2-1D47-B1CA-92ABCE65B1C1}"/>
              </a:ext>
            </a:extLst>
          </p:cNvPr>
          <p:cNvSpPr/>
          <p:nvPr userDrawn="1"/>
        </p:nvSpPr>
        <p:spPr>
          <a:xfrm>
            <a:off x="0" y="6781800"/>
            <a:ext cx="9144000" cy="76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5974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7DC3-EA13-3B4A-9E6D-57D64C220905}"/>
              </a:ext>
            </a:extLst>
          </p:cNvPr>
          <p:cNvSpPr>
            <a:spLocks noGrp="1"/>
          </p:cNvSpPr>
          <p:nvPr>
            <p:ph type="title"/>
          </p:nvPr>
        </p:nvSpPr>
        <p:spPr>
          <a:xfrm>
            <a:off x="628650" y="457200"/>
            <a:ext cx="7886700" cy="1325563"/>
          </a:xfrm>
          <a:prstGeom prst="rect">
            <a:avLst/>
          </a:prstGeo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4F27BCB3-44B0-E441-A36F-6C2695D8CDF7}"/>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8C6B02-0E25-BC42-B422-6A2369E04815}"/>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9E9FCFF-0E78-7040-BF0D-8DB7C0D60678}"/>
              </a:ext>
            </a:extLst>
          </p:cNvPr>
          <p:cNvSpPr/>
          <p:nvPr userDrawn="1"/>
        </p:nvSpPr>
        <p:spPr>
          <a:xfrm rot="16200000">
            <a:off x="-1501140" y="3863340"/>
            <a:ext cx="39624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2D21521-AF4F-5648-A140-36C9B440DB79}"/>
              </a:ext>
            </a:extLst>
          </p:cNvPr>
          <p:cNvPicPr>
            <a:picLocks noChangeAspect="1"/>
          </p:cNvPicPr>
          <p:nvPr userDrawn="1"/>
        </p:nvPicPr>
        <p:blipFill>
          <a:blip r:embed="rId2"/>
          <a:srcRect/>
          <a:stretch/>
        </p:blipFill>
        <p:spPr>
          <a:xfrm>
            <a:off x="7261191" y="6172200"/>
            <a:ext cx="1454217" cy="494603"/>
          </a:xfrm>
          <a:prstGeom prst="rect">
            <a:avLst/>
          </a:prstGeom>
        </p:spPr>
      </p:pic>
      <p:sp>
        <p:nvSpPr>
          <p:cNvPr id="7" name="Rectangle 6">
            <a:extLst>
              <a:ext uri="{FF2B5EF4-FFF2-40B4-BE49-F238E27FC236}">
                <a16:creationId xmlns:a16="http://schemas.microsoft.com/office/drawing/2014/main" id="{B885F46A-E7C9-D04D-860F-7C65F2E879D0}"/>
              </a:ext>
            </a:extLst>
          </p:cNvPr>
          <p:cNvSpPr/>
          <p:nvPr userDrawn="1"/>
        </p:nvSpPr>
        <p:spPr>
          <a:xfrm>
            <a:off x="0" y="6781800"/>
            <a:ext cx="9144000" cy="76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3015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5E8FD2F-FB65-A14A-B406-FA7C08CC469D}"/>
              </a:ext>
            </a:extLst>
          </p:cNvPr>
          <p:cNvSpPr/>
          <p:nvPr userDrawn="1"/>
        </p:nvSpPr>
        <p:spPr>
          <a:xfrm>
            <a:off x="20320" y="0"/>
            <a:ext cx="9144000" cy="152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itle Placeholder 26">
            <a:extLst>
              <a:ext uri="{FF2B5EF4-FFF2-40B4-BE49-F238E27FC236}">
                <a16:creationId xmlns:a16="http://schemas.microsoft.com/office/drawing/2014/main" id="{B8457EF1-173C-0F43-8807-2106B5BA10B1}"/>
              </a:ext>
            </a:extLst>
          </p:cNvPr>
          <p:cNvSpPr>
            <a:spLocks noGrp="1"/>
          </p:cNvSpPr>
          <p:nvPr>
            <p:ph type="title"/>
          </p:nvPr>
        </p:nvSpPr>
        <p:spPr>
          <a:xfrm>
            <a:off x="628650" y="838200"/>
            <a:ext cx="7886700" cy="1295400"/>
          </a:xfrm>
          <a:prstGeom prst="rect">
            <a:avLst/>
          </a:prstGeom>
        </p:spPr>
        <p:txBody>
          <a:bodyPr vert="horz" lIns="91440" tIns="45720" rIns="91440" bIns="45720" rtlCol="0" anchor="ctr">
            <a:normAutofit/>
          </a:bodyPr>
          <a:lstStyle/>
          <a:p>
            <a:r>
              <a:rPr lang="en-US" dirty="0"/>
              <a:t>Click to edit Master title style</a:t>
            </a:r>
          </a:p>
        </p:txBody>
      </p:sp>
      <p:sp>
        <p:nvSpPr>
          <p:cNvPr id="28" name="Text Placeholder 27">
            <a:extLst>
              <a:ext uri="{FF2B5EF4-FFF2-40B4-BE49-F238E27FC236}">
                <a16:creationId xmlns:a16="http://schemas.microsoft.com/office/drawing/2014/main" id="{7810616C-DF01-1645-9BBC-05B0FFCAB398}"/>
              </a:ext>
            </a:extLst>
          </p:cNvPr>
          <p:cNvSpPr>
            <a:spLocks noGrp="1"/>
          </p:cNvSpPr>
          <p:nvPr>
            <p:ph type="body" idx="1"/>
          </p:nvPr>
        </p:nvSpPr>
        <p:spPr>
          <a:xfrm>
            <a:off x="628650" y="2209799"/>
            <a:ext cx="7886700" cy="3967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3694173"/>
      </p:ext>
    </p:extLst>
  </p:cSld>
  <p:clrMap bg1="lt1" tx1="dk1" bg2="lt2" tx2="dk2" accent1="accent1" accent2="accent2" accent3="accent3" accent4="accent4" accent5="accent5" accent6="accent6" hlink="hlink" folHlink="folHlink"/>
  <p:sldLayoutIdLst>
    <p:sldLayoutId id="2147483734" r:id="rId1"/>
    <p:sldLayoutId id="2147483750" r:id="rId2"/>
    <p:sldLayoutId id="2147483752" r:id="rId3"/>
  </p:sldLayoutIdLst>
  <p:txStyles>
    <p:titleStyle>
      <a:lvl1pPr algn="ctr" defTabSz="685800" rtl="0" eaLnBrk="1" latinLnBrk="0" hangingPunct="1">
        <a:lnSpc>
          <a:spcPct val="90000"/>
        </a:lnSpc>
        <a:spcBef>
          <a:spcPct val="0"/>
        </a:spcBef>
        <a:buNone/>
        <a:defRPr sz="4000" b="1" i="0" kern="1200" baseline="0">
          <a:solidFill>
            <a:schemeClr val="tx2"/>
          </a:solidFill>
          <a:latin typeface="Segoe UI" panose="020B0502040204020203" pitchFamily="34" charset="0"/>
          <a:ea typeface="+mj-ea"/>
          <a:cs typeface="+mj-cs"/>
        </a:defRPr>
      </a:lvl1pPr>
    </p:titleStyle>
    <p:bodyStyle>
      <a:lvl1pPr marL="171450" indent="-171450" algn="l" defTabSz="685800" rtl="0" eaLnBrk="1" latinLnBrk="0" hangingPunct="1">
        <a:lnSpc>
          <a:spcPct val="110000"/>
        </a:lnSpc>
        <a:spcBef>
          <a:spcPts val="750"/>
        </a:spcBef>
        <a:buClr>
          <a:schemeClr val="bg2"/>
        </a:buClr>
        <a:buSzPct val="120000"/>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1pPr>
      <a:lvl2pPr marL="514350" indent="-171450" algn="l" defTabSz="685800" rtl="0" eaLnBrk="1" latinLnBrk="0" hangingPunct="1">
        <a:lnSpc>
          <a:spcPct val="110000"/>
        </a:lnSpc>
        <a:spcBef>
          <a:spcPts val="375"/>
        </a:spcBef>
        <a:buClr>
          <a:schemeClr val="accent1"/>
        </a:buClr>
        <a:buSzPct val="120000"/>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857250" indent="-171450" algn="l" defTabSz="685800" rtl="0" eaLnBrk="1" latinLnBrk="0" hangingPunct="1">
        <a:lnSpc>
          <a:spcPct val="110000"/>
        </a:lnSpc>
        <a:spcBef>
          <a:spcPts val="375"/>
        </a:spcBef>
        <a:buClr>
          <a:schemeClr val="accent1"/>
        </a:buClr>
        <a:buSzPct val="120000"/>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3pPr>
      <a:lvl4pPr marL="1200150" indent="-171450" algn="l" defTabSz="685800" rtl="0" eaLnBrk="1" latinLnBrk="0" hangingPunct="1">
        <a:lnSpc>
          <a:spcPct val="110000"/>
        </a:lnSpc>
        <a:spcBef>
          <a:spcPts val="375"/>
        </a:spcBef>
        <a:buClr>
          <a:schemeClr val="accent1"/>
        </a:buClr>
        <a:buSzPct val="120000"/>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4pPr>
      <a:lvl5pPr marL="1543050" indent="-171450" algn="l" defTabSz="685800" rtl="0" eaLnBrk="1" latinLnBrk="0" hangingPunct="1">
        <a:lnSpc>
          <a:spcPct val="110000"/>
        </a:lnSpc>
        <a:spcBef>
          <a:spcPts val="375"/>
        </a:spcBef>
        <a:buClr>
          <a:schemeClr val="accent1"/>
        </a:buClr>
        <a:buSzPct val="120000"/>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YLziYljUvfc?feature=oembed"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llegepromise.salsalabs.org/wacollegegrant/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CFC9F6-B47F-A240-A80D-5828562B5659}"/>
              </a:ext>
            </a:extLst>
          </p:cNvPr>
          <p:cNvSpPr>
            <a:spLocks noGrp="1"/>
          </p:cNvSpPr>
          <p:nvPr>
            <p:ph type="ctrTitle"/>
          </p:nvPr>
        </p:nvSpPr>
        <p:spPr/>
        <p:txBody>
          <a:bodyPr/>
          <a:lstStyle/>
          <a:p>
            <a:r>
              <a:rPr lang="en" dirty="0"/>
              <a:t>Breakout Groups + Take Action</a:t>
            </a:r>
            <a:endParaRPr lang="en-US" dirty="0"/>
          </a:p>
        </p:txBody>
      </p:sp>
      <p:sp>
        <p:nvSpPr>
          <p:cNvPr id="5" name="Subtitle 4">
            <a:extLst>
              <a:ext uri="{FF2B5EF4-FFF2-40B4-BE49-F238E27FC236}">
                <a16:creationId xmlns:a16="http://schemas.microsoft.com/office/drawing/2014/main" id="{D0F5424D-ACCF-4E41-A28E-306EEF4B007E}"/>
              </a:ext>
            </a:extLst>
          </p:cNvPr>
          <p:cNvSpPr>
            <a:spLocks noGrp="1"/>
          </p:cNvSpPr>
          <p:nvPr>
            <p:ph type="subTitle" idx="1"/>
          </p:nvPr>
        </p:nvSpPr>
        <p:spPr/>
        <p:txBody>
          <a:bodyPr>
            <a:normAutofit fontScale="85000" lnSpcReduction="20000"/>
          </a:bodyPr>
          <a:lstStyle/>
          <a:p>
            <a:pPr lvl="0"/>
            <a:r>
              <a:rPr lang="en-US" dirty="0"/>
              <a:t>Your Voice is Vital</a:t>
            </a:r>
          </a:p>
          <a:p>
            <a:pPr lvl="0"/>
            <a:r>
              <a:rPr lang="en-US" dirty="0"/>
              <a:t>Tell Your Story</a:t>
            </a:r>
          </a:p>
          <a:p>
            <a:pPr lvl="0"/>
            <a:r>
              <a:rPr lang="en-US" dirty="0"/>
              <a:t>Educate Your Legislators</a:t>
            </a:r>
          </a:p>
          <a:p>
            <a:endParaRPr lang="en-US" dirty="0"/>
          </a:p>
        </p:txBody>
      </p:sp>
    </p:spTree>
    <p:extLst>
      <p:ext uri="{BB962C8B-B14F-4D97-AF65-F5344CB8AC3E}">
        <p14:creationId xmlns:p14="http://schemas.microsoft.com/office/powerpoint/2010/main" val="198545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59EFA-02ED-4D8B-ADA9-7C812F35FC88}"/>
              </a:ext>
            </a:extLst>
          </p:cNvPr>
          <p:cNvSpPr>
            <a:spLocks noGrp="1"/>
          </p:cNvSpPr>
          <p:nvPr>
            <p:ph type="title"/>
          </p:nvPr>
        </p:nvSpPr>
        <p:spPr/>
        <p:txBody>
          <a:bodyPr/>
          <a:lstStyle/>
          <a:p>
            <a:r>
              <a:rPr lang="en-US" dirty="0"/>
              <a:t>The Importance of Your Story: Speaker Jinkins</a:t>
            </a:r>
          </a:p>
        </p:txBody>
      </p:sp>
      <p:pic>
        <p:nvPicPr>
          <p:cNvPr id="6" name="Online Media 3" title="Speaker Laurie Jinkins talks to WA-SEN students">
            <a:hlinkClick r:id="" action="ppaction://media"/>
            <a:extLst>
              <a:ext uri="{FF2B5EF4-FFF2-40B4-BE49-F238E27FC236}">
                <a16:creationId xmlns:a16="http://schemas.microsoft.com/office/drawing/2014/main" id="{DBD16ABE-BC0F-45AE-884E-ED6BC4838532}"/>
              </a:ext>
            </a:extLst>
          </p:cNvPr>
          <p:cNvPicPr>
            <a:picLocks noGrp="1" noRot="1" noChangeAspect="1"/>
          </p:cNvPicPr>
          <p:nvPr>
            <p:ph idx="1"/>
            <a:videoFile r:link="rId1"/>
          </p:nvPr>
        </p:nvPicPr>
        <p:blipFill>
          <a:blip r:embed="rId4"/>
          <a:stretch>
            <a:fillRect/>
          </a:stretch>
        </p:blipFill>
        <p:spPr>
          <a:xfrm>
            <a:off x="1219200" y="2035048"/>
            <a:ext cx="7086600" cy="4003930"/>
          </a:xfrm>
          <a:prstGeom prst="rect">
            <a:avLst/>
          </a:prstGeom>
        </p:spPr>
      </p:pic>
    </p:spTree>
    <p:extLst>
      <p:ext uri="{BB962C8B-B14F-4D97-AF65-F5344CB8AC3E}">
        <p14:creationId xmlns:p14="http://schemas.microsoft.com/office/powerpoint/2010/main" val="181476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6"/>
                                        </p:tgtEl>
                                      </p:cBhvr>
                                    </p:cmd>
                                  </p:childTnLst>
                                </p:cTn>
                              </p:par>
                            </p:childTnLst>
                          </p:cTn>
                        </p:par>
                      </p:childTnLst>
                    </p:cTn>
                  </p:par>
                </p:childTnLst>
              </p:cTn>
              <p:nextCondLst>
                <p:cond evt="onClick" delay="0">
                  <p:tgtEl>
                    <p:spTgt spid="6"/>
                  </p:tgtEl>
                </p:cond>
              </p:nextCondLst>
            </p:seq>
            <p:video>
              <p:cMediaNode vol="80000">
                <p:cTn id="12" fill="hold" display="0">
                  <p:stCondLst>
                    <p:cond delay="indefinite"/>
                  </p:stCondLst>
                </p:cTn>
                <p:tgtEl>
                  <p:spTgt spid="6"/>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1D6C-52E0-4994-86D9-8EA7A9EE044E}"/>
              </a:ext>
            </a:extLst>
          </p:cNvPr>
          <p:cNvSpPr>
            <a:spLocks noGrp="1"/>
          </p:cNvSpPr>
          <p:nvPr>
            <p:ph type="title"/>
          </p:nvPr>
        </p:nvSpPr>
        <p:spPr/>
        <p:txBody>
          <a:bodyPr/>
          <a:lstStyle/>
          <a:p>
            <a:r>
              <a:rPr lang="en-US" dirty="0"/>
              <a:t>The Importance of Your Story: Speaker Jinkins</a:t>
            </a:r>
          </a:p>
        </p:txBody>
      </p:sp>
      <p:sp>
        <p:nvSpPr>
          <p:cNvPr id="3" name="Content Placeholder 2">
            <a:extLst>
              <a:ext uri="{FF2B5EF4-FFF2-40B4-BE49-F238E27FC236}">
                <a16:creationId xmlns:a16="http://schemas.microsoft.com/office/drawing/2014/main" id="{B05B1D9A-5057-475F-83B5-38DBD1EA0ACB}"/>
              </a:ext>
            </a:extLst>
          </p:cNvPr>
          <p:cNvSpPr>
            <a:spLocks noGrp="1"/>
          </p:cNvSpPr>
          <p:nvPr>
            <p:ph sz="half" idx="1"/>
          </p:nvPr>
        </p:nvSpPr>
        <p:spPr>
          <a:xfrm>
            <a:off x="628649" y="1825625"/>
            <a:ext cx="6991351" cy="4351338"/>
          </a:xfrm>
        </p:spPr>
        <p:txBody>
          <a:bodyPr>
            <a:normAutofit fontScale="92500" lnSpcReduction="10000"/>
          </a:bodyPr>
          <a:lstStyle/>
          <a:p>
            <a:r>
              <a:rPr lang="en-US" dirty="0"/>
              <a:t>We make  policy decisions based on your lived experience </a:t>
            </a:r>
          </a:p>
          <a:p>
            <a:r>
              <a:rPr lang="en-US" dirty="0"/>
              <a:t>Never feel worried about talking to a legislator</a:t>
            </a:r>
          </a:p>
          <a:p>
            <a:r>
              <a:rPr lang="en-US" dirty="0"/>
              <a:t>We don’t know more than you do</a:t>
            </a:r>
          </a:p>
          <a:p>
            <a:r>
              <a:rPr lang="en-US" dirty="0"/>
              <a:t>Tell us your stories, it makes a difference</a:t>
            </a:r>
          </a:p>
          <a:p>
            <a:r>
              <a:rPr lang="en-US" dirty="0"/>
              <a:t>Be open to listening to our experience and where we need help from you</a:t>
            </a:r>
          </a:p>
          <a:p>
            <a:r>
              <a:rPr lang="en-US" dirty="0"/>
              <a:t>You are leaders, now</a:t>
            </a:r>
          </a:p>
          <a:p>
            <a:r>
              <a:rPr lang="en-US" dirty="0"/>
              <a:t>Your leadership will determine the future of your community, of Washington State and of our nation</a:t>
            </a:r>
          </a:p>
        </p:txBody>
      </p:sp>
      <p:pic>
        <p:nvPicPr>
          <p:cNvPr id="5" name="Content Placeholder 4">
            <a:extLst>
              <a:ext uri="{FF2B5EF4-FFF2-40B4-BE49-F238E27FC236}">
                <a16:creationId xmlns:a16="http://schemas.microsoft.com/office/drawing/2014/main" id="{29F9C166-7E56-4BA6-9066-111F5325A098}"/>
              </a:ext>
            </a:extLst>
          </p:cNvPr>
          <p:cNvPicPr>
            <a:picLocks noGrp="1" noChangeAspect="1"/>
          </p:cNvPicPr>
          <p:nvPr>
            <p:ph sz="half" idx="2"/>
          </p:nvPr>
        </p:nvPicPr>
        <p:blipFill>
          <a:blip r:embed="rId3"/>
          <a:stretch>
            <a:fillRect/>
          </a:stretch>
        </p:blipFill>
        <p:spPr>
          <a:xfrm>
            <a:off x="7436747" y="1676400"/>
            <a:ext cx="1514475" cy="4019550"/>
          </a:xfrm>
          <a:prstGeom prst="rect">
            <a:avLst/>
          </a:prstGeom>
        </p:spPr>
      </p:pic>
    </p:spTree>
    <p:extLst>
      <p:ext uri="{BB962C8B-B14F-4D97-AF65-F5344CB8AC3E}">
        <p14:creationId xmlns:p14="http://schemas.microsoft.com/office/powerpoint/2010/main" val="3781194503"/>
      </p:ext>
    </p:extLst>
  </p:cSld>
  <p:clrMapOvr>
    <a:masterClrMapping/>
  </p:clrMapOvr>
  <p:timing>
    <p:tnLst>
      <p:par>
        <p:cTn id="1" dur="indefinite" restart="never" nodeType="tmRoot">
          <p:childTnLst>
            <p:par>
              <p:cTn id="2"/>
            </p:par>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6CA3A-EA9A-4702-A0FB-99C1433EE4E1}"/>
              </a:ext>
            </a:extLst>
          </p:cNvPr>
          <p:cNvSpPr>
            <a:spLocks noGrp="1"/>
          </p:cNvSpPr>
          <p:nvPr>
            <p:ph type="title"/>
          </p:nvPr>
        </p:nvSpPr>
        <p:spPr/>
        <p:txBody>
          <a:bodyPr/>
          <a:lstStyle/>
          <a:p>
            <a:r>
              <a:rPr lang="en-US" dirty="0"/>
              <a:t>Sharing Your Story </a:t>
            </a:r>
          </a:p>
        </p:txBody>
      </p:sp>
      <p:pic>
        <p:nvPicPr>
          <p:cNvPr id="7" name="Content Placeholder 6">
            <a:extLst>
              <a:ext uri="{FF2B5EF4-FFF2-40B4-BE49-F238E27FC236}">
                <a16:creationId xmlns:a16="http://schemas.microsoft.com/office/drawing/2014/main" id="{A9889A70-E10D-4577-AE2C-BE9AFEA3D353}"/>
              </a:ext>
            </a:extLst>
          </p:cNvPr>
          <p:cNvPicPr>
            <a:picLocks noGrp="1" noChangeAspect="1"/>
          </p:cNvPicPr>
          <p:nvPr>
            <p:ph idx="1"/>
          </p:nvPr>
        </p:nvPicPr>
        <p:blipFill>
          <a:blip r:embed="rId3"/>
          <a:stretch>
            <a:fillRect/>
          </a:stretch>
        </p:blipFill>
        <p:spPr>
          <a:xfrm>
            <a:off x="5554902" y="1713189"/>
            <a:ext cx="2960448" cy="3741737"/>
          </a:xfrm>
        </p:spPr>
      </p:pic>
      <p:sp>
        <p:nvSpPr>
          <p:cNvPr id="8" name="TextBox 7">
            <a:extLst>
              <a:ext uri="{FF2B5EF4-FFF2-40B4-BE49-F238E27FC236}">
                <a16:creationId xmlns:a16="http://schemas.microsoft.com/office/drawing/2014/main" id="{B93EF13B-6F94-4514-AE5B-BE54D2FD3520}"/>
              </a:ext>
            </a:extLst>
          </p:cNvPr>
          <p:cNvSpPr txBox="1"/>
          <p:nvPr/>
        </p:nvSpPr>
        <p:spPr>
          <a:xfrm>
            <a:off x="628650" y="2057400"/>
            <a:ext cx="4629150" cy="3170099"/>
          </a:xfrm>
          <a:prstGeom prst="rect">
            <a:avLst/>
          </a:prstGeom>
          <a:noFill/>
        </p:spPr>
        <p:txBody>
          <a:bodyPr wrap="square" rtlCol="0">
            <a:spAutoFit/>
          </a:bodyPr>
          <a:lstStyle/>
          <a:p>
            <a:pPr marL="342900" indent="-342900">
              <a:buClr>
                <a:schemeClr val="bg2"/>
              </a:buClr>
              <a:buFont typeface="Arial" panose="020B0604020202020204" pitchFamily="34" charset="0"/>
              <a:buChar char="•"/>
            </a:pPr>
            <a:r>
              <a:rPr lang="en-US" sz="2400" dirty="0">
                <a:latin typeface="Segoe UI" panose="020B0502040204020203" pitchFamily="34" charset="0"/>
                <a:cs typeface="Segoe UI" panose="020B0502040204020203" pitchFamily="34" charset="0"/>
              </a:rPr>
              <a:t>Use the “Sharing Your Story” Worksheet to figure out what you want to say</a:t>
            </a:r>
          </a:p>
          <a:p>
            <a:pPr marL="342900" indent="-342900">
              <a:buClr>
                <a:schemeClr val="bg2"/>
              </a:buClr>
              <a:buFont typeface="Arial" panose="020B0604020202020204" pitchFamily="34" charset="0"/>
              <a:buChar char="•"/>
            </a:pPr>
            <a:endParaRPr lang="en-US" sz="2400" dirty="0">
              <a:latin typeface="Segoe UI" panose="020B0502040204020203" pitchFamily="34" charset="0"/>
              <a:cs typeface="Segoe UI" panose="020B0502040204020203" pitchFamily="34" charset="0"/>
            </a:endParaRPr>
          </a:p>
          <a:p>
            <a:pPr marL="342900" indent="-342900">
              <a:buClr>
                <a:schemeClr val="bg2"/>
              </a:buClr>
              <a:buFont typeface="Arial" panose="020B0604020202020204" pitchFamily="34" charset="0"/>
              <a:buChar char="•"/>
            </a:pPr>
            <a:r>
              <a:rPr lang="en-US" sz="2400" dirty="0">
                <a:latin typeface="Segoe UI" panose="020B0502040204020203" pitchFamily="34" charset="0"/>
                <a:cs typeface="Segoe UI" panose="020B0502040204020203" pitchFamily="34" charset="0"/>
              </a:rPr>
              <a:t>Things to keep in mind: </a:t>
            </a:r>
          </a:p>
          <a:p>
            <a:pPr marL="800100" lvl="1" indent="-342900">
              <a:buClr>
                <a:schemeClr val="bg2"/>
              </a:buClr>
              <a:buFont typeface="Arial" panose="020B0604020202020204" pitchFamily="34" charset="0"/>
              <a:buChar char="•"/>
            </a:pPr>
            <a:r>
              <a:rPr lang="en-US" sz="2000" dirty="0">
                <a:latin typeface="Segoe UI" panose="020B0502040204020203" pitchFamily="34" charset="0"/>
                <a:cs typeface="Segoe UI" panose="020B0502040204020203" pitchFamily="34" charset="0"/>
              </a:rPr>
              <a:t>How has the Washington College Grant (WCG) helped you or a fellow campus mate? </a:t>
            </a:r>
          </a:p>
          <a:p>
            <a:pPr marL="800100" lvl="1" indent="-342900">
              <a:buClr>
                <a:schemeClr val="bg2"/>
              </a:buClr>
              <a:buFont typeface="Arial" panose="020B0604020202020204" pitchFamily="34" charset="0"/>
              <a:buChar char="•"/>
            </a:pPr>
            <a:r>
              <a:rPr lang="en-US" sz="2000" dirty="0">
                <a:latin typeface="Segoe UI" panose="020B0502040204020203" pitchFamily="34" charset="0"/>
                <a:cs typeface="Segoe UI" panose="020B0502040204020203" pitchFamily="34" charset="0"/>
              </a:rPr>
              <a:t>Why should it be protected? </a:t>
            </a:r>
          </a:p>
        </p:txBody>
      </p:sp>
    </p:spTree>
    <p:extLst>
      <p:ext uri="{BB962C8B-B14F-4D97-AF65-F5344CB8AC3E}">
        <p14:creationId xmlns:p14="http://schemas.microsoft.com/office/powerpoint/2010/main" val="153635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p:txBody>
          <a:bodyPr/>
          <a:lstStyle/>
          <a:p>
            <a:r>
              <a:rPr lang="en-US" dirty="0"/>
              <a:t>Putting it to Practice: Role Play</a:t>
            </a:r>
          </a:p>
        </p:txBody>
      </p:sp>
      <p:sp>
        <p:nvSpPr>
          <p:cNvPr id="76" name="Google Shape;76;p15"/>
          <p:cNvSpPr txBox="1">
            <a:spLocks noGrp="1"/>
          </p:cNvSpPr>
          <p:nvPr>
            <p:ph idx="1"/>
          </p:nvPr>
        </p:nvSpPr>
        <p:spPr>
          <a:xfrm>
            <a:off x="628650" y="1524000"/>
            <a:ext cx="7886700" cy="4572000"/>
          </a:xfrm>
        </p:spPr>
        <p:txBody>
          <a:bodyPr>
            <a:normAutofit/>
          </a:bodyPr>
          <a:lstStyle/>
          <a:p>
            <a:pPr marL="468312" lvl="1" indent="-457200">
              <a:spcBef>
                <a:spcPts val="0"/>
              </a:spcBef>
              <a:buClr>
                <a:schemeClr val="bg2"/>
              </a:buClr>
            </a:pPr>
            <a:r>
              <a:rPr lang="en-US" sz="2600" b="1" dirty="0">
                <a:effectLst/>
                <a:ea typeface="Calibri" panose="020F0502020204030204" pitchFamily="34" charset="0"/>
              </a:rPr>
              <a:t>Facilitator</a:t>
            </a:r>
            <a:r>
              <a:rPr lang="en-US" sz="2600" dirty="0">
                <a:effectLst/>
                <a:ea typeface="Calibri" panose="020F0502020204030204" pitchFamily="34" charset="0"/>
              </a:rPr>
              <a:t>: Keeps meeting on agenda points initiates introduction and agenda</a:t>
            </a:r>
          </a:p>
          <a:p>
            <a:pPr marL="457200" indent="-457200">
              <a:spcBef>
                <a:spcPts val="0"/>
              </a:spcBef>
            </a:pPr>
            <a:r>
              <a:rPr lang="en-US" sz="2600" b="1" dirty="0">
                <a:effectLst/>
                <a:ea typeface="Calibri" panose="020F0502020204030204" pitchFamily="34" charset="0"/>
              </a:rPr>
              <a:t>Note-taker</a:t>
            </a:r>
            <a:r>
              <a:rPr lang="en-US" sz="2600" dirty="0">
                <a:effectLst/>
                <a:ea typeface="Calibri" panose="020F0502020204030204" pitchFamily="34" charset="0"/>
              </a:rPr>
              <a:t>: Takes down key points from meeting,</a:t>
            </a:r>
            <a:r>
              <a:rPr lang="en-US" sz="2600" dirty="0">
                <a:ea typeface="Calibri" panose="020F0502020204030204" pitchFamily="34" charset="0"/>
              </a:rPr>
              <a:t> </a:t>
            </a:r>
            <a:r>
              <a:rPr lang="en-US" sz="2600" dirty="0">
                <a:effectLst/>
                <a:ea typeface="Calibri" panose="020F0502020204030204" pitchFamily="34" charset="0"/>
              </a:rPr>
              <a:t>notes legislative commitments, keeps note of questions asked</a:t>
            </a:r>
          </a:p>
          <a:p>
            <a:pPr marL="457200" indent="-457200">
              <a:spcBef>
                <a:spcPts val="0"/>
              </a:spcBef>
            </a:pPr>
            <a:r>
              <a:rPr lang="en-US" sz="2600" b="1" dirty="0">
                <a:effectLst/>
                <a:ea typeface="Calibri" panose="020F0502020204030204" pitchFamily="34" charset="0"/>
              </a:rPr>
              <a:t>Presenters: </a:t>
            </a:r>
            <a:r>
              <a:rPr lang="en-US" sz="2600" dirty="0">
                <a:effectLst/>
                <a:ea typeface="Calibri" panose="020F0502020204030204" pitchFamily="34" charset="0"/>
              </a:rPr>
              <a:t>Introduce Washington College Grant and provides facts and evidence</a:t>
            </a:r>
          </a:p>
          <a:p>
            <a:pPr marL="457200" indent="-457200">
              <a:spcBef>
                <a:spcPts val="0"/>
              </a:spcBef>
            </a:pPr>
            <a:r>
              <a:rPr lang="en-US" sz="2600" b="1" dirty="0">
                <a:effectLst/>
                <a:ea typeface="Calibri" panose="020F0502020204030204" pitchFamily="34" charset="0"/>
              </a:rPr>
              <a:t>Student Testimonials: </a:t>
            </a:r>
            <a:r>
              <a:rPr lang="en-US" sz="2600" dirty="0">
                <a:effectLst/>
                <a:ea typeface="Calibri" panose="020F0502020204030204" pitchFamily="34" charset="0"/>
              </a:rPr>
              <a:t>Gives personal story on the impact of the Washington College Grant (Formerly State Need Grant)</a:t>
            </a:r>
          </a:p>
          <a:p>
            <a:endParaRPr lang="en-US" dirty="0">
              <a:sym typeface="Roboto Slab"/>
            </a:endParaRPr>
          </a:p>
          <a:p>
            <a:endParaRPr lang="en-US" dirty="0"/>
          </a:p>
        </p:txBody>
      </p:sp>
    </p:spTree>
    <p:extLst>
      <p:ext uri="{BB962C8B-B14F-4D97-AF65-F5344CB8AC3E}">
        <p14:creationId xmlns:p14="http://schemas.microsoft.com/office/powerpoint/2010/main" val="348612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0C9F-D7FF-4DD6-A852-B9C3F946604E}"/>
              </a:ext>
            </a:extLst>
          </p:cNvPr>
          <p:cNvSpPr>
            <a:spLocks noGrp="1"/>
          </p:cNvSpPr>
          <p:nvPr>
            <p:ph type="title"/>
          </p:nvPr>
        </p:nvSpPr>
        <p:spPr/>
        <p:txBody>
          <a:bodyPr/>
          <a:lstStyle/>
          <a:p>
            <a:r>
              <a:rPr lang="en-US" dirty="0"/>
              <a:t>Role Play</a:t>
            </a:r>
          </a:p>
        </p:txBody>
      </p:sp>
      <p:sp>
        <p:nvSpPr>
          <p:cNvPr id="3" name="Content Placeholder 2">
            <a:extLst>
              <a:ext uri="{FF2B5EF4-FFF2-40B4-BE49-F238E27FC236}">
                <a16:creationId xmlns:a16="http://schemas.microsoft.com/office/drawing/2014/main" id="{0FD039D9-43FD-4FE6-82E3-E42A3156B9E4}"/>
              </a:ext>
            </a:extLst>
          </p:cNvPr>
          <p:cNvSpPr>
            <a:spLocks noGrp="1"/>
          </p:cNvSpPr>
          <p:nvPr>
            <p:ph idx="1"/>
          </p:nvPr>
        </p:nvSpPr>
        <p:spPr/>
        <p:txBody>
          <a:bodyPr/>
          <a:lstStyle/>
          <a:p>
            <a:r>
              <a:rPr lang="en-US" dirty="0"/>
              <a:t>What role would you like to play during your 2021 Olympia Days?</a:t>
            </a:r>
          </a:p>
          <a:p>
            <a:r>
              <a:rPr lang="en-US" b="0" i="0" dirty="0">
                <a:effectLst/>
              </a:rPr>
              <a:t>Thursday, February 11 (Virtual South)</a:t>
            </a:r>
            <a:br>
              <a:rPr lang="en-US" b="0" i="0" dirty="0">
                <a:effectLst/>
              </a:rPr>
            </a:br>
            <a:r>
              <a:rPr lang="en-US" b="0" i="0" dirty="0">
                <a:effectLst/>
              </a:rPr>
              <a:t>Friday, February 19 (King North)</a:t>
            </a:r>
            <a:br>
              <a:rPr lang="en-US" b="0" i="0" dirty="0">
                <a:effectLst/>
              </a:rPr>
            </a:br>
            <a:r>
              <a:rPr lang="en-US" b="0" i="0" dirty="0">
                <a:effectLst/>
              </a:rPr>
              <a:t>Thursday, March 11 (Pierce South)</a:t>
            </a:r>
            <a:br>
              <a:rPr lang="en-US" b="0" i="0" dirty="0">
                <a:effectLst/>
              </a:rPr>
            </a:br>
            <a:r>
              <a:rPr lang="en-US" b="0" i="0" dirty="0">
                <a:effectLst/>
              </a:rPr>
              <a:t>Friday, March 12 (Eastern)</a:t>
            </a:r>
            <a:br>
              <a:rPr lang="en-US" b="0" i="0" dirty="0">
                <a:effectLst/>
              </a:rPr>
            </a:br>
            <a:r>
              <a:rPr lang="en-US" b="0" i="0" dirty="0">
                <a:effectLst/>
              </a:rPr>
              <a:t>Monday, March 15 (Virtual North)</a:t>
            </a:r>
          </a:p>
          <a:p>
            <a:pPr lvl="1"/>
            <a:endParaRPr lang="en-US" dirty="0"/>
          </a:p>
        </p:txBody>
      </p:sp>
    </p:spTree>
    <p:extLst>
      <p:ext uri="{BB962C8B-B14F-4D97-AF65-F5344CB8AC3E}">
        <p14:creationId xmlns:p14="http://schemas.microsoft.com/office/powerpoint/2010/main" val="410114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9BF5-040F-4C54-8E73-1357303E42C3}"/>
              </a:ext>
            </a:extLst>
          </p:cNvPr>
          <p:cNvSpPr>
            <a:spLocks noGrp="1"/>
          </p:cNvSpPr>
          <p:nvPr>
            <p:ph type="title"/>
          </p:nvPr>
        </p:nvSpPr>
        <p:spPr/>
        <p:txBody>
          <a:bodyPr/>
          <a:lstStyle/>
          <a:p>
            <a:r>
              <a:rPr lang="en-US" dirty="0"/>
              <a:t>A Call for Action!</a:t>
            </a:r>
          </a:p>
        </p:txBody>
      </p:sp>
      <p:sp>
        <p:nvSpPr>
          <p:cNvPr id="3" name="Content Placeholder 2">
            <a:extLst>
              <a:ext uri="{FF2B5EF4-FFF2-40B4-BE49-F238E27FC236}">
                <a16:creationId xmlns:a16="http://schemas.microsoft.com/office/drawing/2014/main" id="{52D864FE-A4FB-4D30-B7D2-4EB1FE3F40B5}"/>
              </a:ext>
            </a:extLst>
          </p:cNvPr>
          <p:cNvSpPr>
            <a:spLocks noGrp="1"/>
          </p:cNvSpPr>
          <p:nvPr>
            <p:ph idx="1"/>
          </p:nvPr>
        </p:nvSpPr>
        <p:spPr>
          <a:xfrm>
            <a:off x="628650" y="1782762"/>
            <a:ext cx="4171950" cy="3856037"/>
          </a:xfrm>
        </p:spPr>
        <p:txBody>
          <a:bodyPr>
            <a:noAutofit/>
          </a:bodyPr>
          <a:lstStyle/>
          <a:p>
            <a:endParaRPr lang="en-US" sz="2200" dirty="0"/>
          </a:p>
          <a:p>
            <a:r>
              <a:rPr lang="en-US" sz="2200" dirty="0"/>
              <a:t>Let’s use your what you’ve been working on to write a message to YOUR legislators! </a:t>
            </a:r>
          </a:p>
          <a:p>
            <a:endParaRPr lang="en-US" sz="2200" dirty="0"/>
          </a:p>
          <a:p>
            <a:r>
              <a:rPr lang="en-US" sz="2200" dirty="0">
                <a:hlinkClick r:id="rId3"/>
              </a:rPr>
              <a:t>https://collegepromise.salsalabs.org/wacollegegrant/index.html</a:t>
            </a:r>
            <a:endParaRPr lang="en-US" sz="2200" dirty="0"/>
          </a:p>
        </p:txBody>
      </p:sp>
      <p:pic>
        <p:nvPicPr>
          <p:cNvPr id="5" name="Picture 4">
            <a:extLst>
              <a:ext uri="{FF2B5EF4-FFF2-40B4-BE49-F238E27FC236}">
                <a16:creationId xmlns:a16="http://schemas.microsoft.com/office/drawing/2014/main" id="{5B69D04E-F74A-455B-8309-85798809401B}"/>
              </a:ext>
            </a:extLst>
          </p:cNvPr>
          <p:cNvPicPr>
            <a:picLocks noChangeAspect="1"/>
          </p:cNvPicPr>
          <p:nvPr/>
        </p:nvPicPr>
        <p:blipFill>
          <a:blip r:embed="rId4"/>
          <a:stretch>
            <a:fillRect/>
          </a:stretch>
        </p:blipFill>
        <p:spPr>
          <a:xfrm>
            <a:off x="4953000" y="453887"/>
            <a:ext cx="3993749" cy="5469966"/>
          </a:xfrm>
          <a:prstGeom prst="rect">
            <a:avLst/>
          </a:prstGeom>
        </p:spPr>
      </p:pic>
    </p:spTree>
    <p:extLst>
      <p:ext uri="{BB962C8B-B14F-4D97-AF65-F5344CB8AC3E}">
        <p14:creationId xmlns:p14="http://schemas.microsoft.com/office/powerpoint/2010/main" val="211483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25865-649F-4C9B-904C-681B1A94C9A9}"/>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137BFC62-7F0D-44E9-A8D7-5C361BA6F1D9}"/>
              </a:ext>
            </a:extLst>
          </p:cNvPr>
          <p:cNvSpPr>
            <a:spLocks noGrp="1"/>
          </p:cNvSpPr>
          <p:nvPr>
            <p:ph type="subTitle" idx="1"/>
          </p:nvPr>
        </p:nvSpPr>
        <p:spPr/>
        <p:txBody>
          <a:bodyPr>
            <a:normAutofit fontScale="85000" lnSpcReduction="20000"/>
          </a:bodyPr>
          <a:lstStyle/>
          <a:p>
            <a:pPr lvl="0"/>
            <a:r>
              <a:rPr lang="en-US" dirty="0"/>
              <a:t>Your Voice is Vital</a:t>
            </a:r>
          </a:p>
          <a:p>
            <a:pPr lvl="0"/>
            <a:r>
              <a:rPr lang="en-US" dirty="0"/>
              <a:t>Tell Your Story</a:t>
            </a:r>
          </a:p>
          <a:p>
            <a:pPr lvl="0"/>
            <a:r>
              <a:rPr lang="en-US" dirty="0"/>
              <a:t>Educate Your Legislators</a:t>
            </a:r>
          </a:p>
          <a:p>
            <a:endParaRPr lang="en-US" dirty="0"/>
          </a:p>
        </p:txBody>
      </p:sp>
    </p:spTree>
    <p:extLst>
      <p:ext uri="{BB962C8B-B14F-4D97-AF65-F5344CB8AC3E}">
        <p14:creationId xmlns:p14="http://schemas.microsoft.com/office/powerpoint/2010/main" val="4107508695"/>
      </p:ext>
    </p:extLst>
  </p:cSld>
  <p:clrMapOvr>
    <a:masterClrMapping/>
  </p:clrMapOvr>
</p:sld>
</file>

<file path=ppt/theme/theme1.xml><?xml version="1.0" encoding="utf-8"?>
<a:theme xmlns:a="http://schemas.openxmlformats.org/drawingml/2006/main" name="AccentBoxVTI">
  <a:themeElements>
    <a:clrScheme name="WA-SEN Summit Template">
      <a:dk1>
        <a:srgbClr val="000000"/>
      </a:dk1>
      <a:lt1>
        <a:srgbClr val="FFFFFF"/>
      </a:lt1>
      <a:dk2>
        <a:srgbClr val="002D54"/>
      </a:dk2>
      <a:lt2>
        <a:srgbClr val="70BE45"/>
      </a:lt2>
      <a:accent1>
        <a:srgbClr val="1E84BC"/>
      </a:accent1>
      <a:accent2>
        <a:srgbClr val="E8498A"/>
      </a:accent2>
      <a:accent3>
        <a:srgbClr val="C7C8C7"/>
      </a:accent3>
      <a:accent4>
        <a:srgbClr val="739AD5"/>
      </a:accent4>
      <a:accent5>
        <a:srgbClr val="919396"/>
      </a:accent5>
      <a:accent6>
        <a:srgbClr val="F8AD42"/>
      </a:accent6>
      <a:hlink>
        <a:srgbClr val="2B358E"/>
      </a:hlink>
      <a:folHlink>
        <a:srgbClr val="EF592A"/>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247E98C744394A8884C433553B3860" ma:contentTypeVersion="12" ma:contentTypeDescription="Create a new document." ma:contentTypeScope="" ma:versionID="5beff35ade6051e38da15b43d527b01c">
  <xsd:schema xmlns:xsd="http://www.w3.org/2001/XMLSchema" xmlns:xs="http://www.w3.org/2001/XMLSchema" xmlns:p="http://schemas.microsoft.com/office/2006/metadata/properties" xmlns:ns2="393e1c39-d067-4132-b886-3990204f4cdb" xmlns:ns3="a350fb8a-9550-48d6-9ef7-c8c9bbff0d2e" targetNamespace="http://schemas.microsoft.com/office/2006/metadata/properties" ma:root="true" ma:fieldsID="f89881bee7854c08cbfc3af5a5f31de2" ns2:_="" ns3:_="">
    <xsd:import namespace="393e1c39-d067-4132-b886-3990204f4cdb"/>
    <xsd:import namespace="a350fb8a-9550-48d6-9ef7-c8c9bbff0d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3e1c39-d067-4132-b886-3990204f4c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50fb8a-9550-48d6-9ef7-c8c9bbff0d2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206EDE-D37D-423C-972B-9FFAEAE59D42}">
  <ds:schemaRefs>
    <ds:schemaRef ds:uri="393e1c39-d067-4132-b886-3990204f4cdb"/>
    <ds:schemaRef ds:uri="a350fb8a-9550-48d6-9ef7-c8c9bbff0d2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40A2055-0014-41E1-8C71-456F555AC45C}">
  <ds:schemaRefs>
    <ds:schemaRef ds:uri="http://schemas.microsoft.com/sharepoint/v3/contenttype/forms"/>
  </ds:schemaRefs>
</ds:datastoreItem>
</file>

<file path=customXml/itemProps3.xml><?xml version="1.0" encoding="utf-8"?>
<ds:datastoreItem xmlns:ds="http://schemas.openxmlformats.org/officeDocument/2006/customXml" ds:itemID="{52C04DBF-F92F-4EC9-AA5C-4AB0D365F02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1845</TotalTime>
  <Words>1204</Words>
  <Application>Microsoft Office PowerPoint</Application>
  <PresentationFormat>Letter Paper (8.5x11 in)</PresentationFormat>
  <Paragraphs>88</Paragraphs>
  <Slides>8</Slides>
  <Notes>8</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Avenir Next LT Pro</vt:lpstr>
      <vt:lpstr>Calibri</vt:lpstr>
      <vt:lpstr>Segoe UI</vt:lpstr>
      <vt:lpstr>AccentBoxVTI</vt:lpstr>
      <vt:lpstr>Breakout Groups + Take Action</vt:lpstr>
      <vt:lpstr>The Importance of Your Story: Speaker Jinkins</vt:lpstr>
      <vt:lpstr>The Importance of Your Story: Speaker Jinkins</vt:lpstr>
      <vt:lpstr>Sharing Your Story </vt:lpstr>
      <vt:lpstr>Putting it to Practice: Role Play</vt:lpstr>
      <vt:lpstr>Role Play</vt:lpstr>
      <vt:lpstr>A Call for Action!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Schulte</dc:creator>
  <cp:lastModifiedBy>Rachel Collins</cp:lastModifiedBy>
  <cp:revision>106</cp:revision>
  <dcterms:created xsi:type="dcterms:W3CDTF">2020-03-26T17:39:40Z</dcterms:created>
  <dcterms:modified xsi:type="dcterms:W3CDTF">2021-02-05T17:26:27Z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0x01010066247E98C744394A8884C433553B3860</vt:lpwstr>
  </property>
</Properties>
</file>